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1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46F8B-571E-4601-9540-A1AB5E5DF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C4D5E-2D82-4790-997C-17476C122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41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부품 소개</a:t>
            </a:r>
            <a:r>
              <a:rPr lang="en-US" altLang="ko-KR" dirty="0"/>
              <a:t>, </a:t>
            </a:r>
            <a:r>
              <a:rPr lang="ko-KR" altLang="en-US" dirty="0"/>
              <a:t>아직 압력센서 </a:t>
            </a:r>
            <a:r>
              <a:rPr lang="ko-KR" altLang="en-US" dirty="0" err="1"/>
              <a:t>미배송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시험기간이라 진전이 더딘 점 얘기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보행기에 손잡이 높이를 조절할 수 있기에 직접 허리를 낮추고 밀어본 결과 충분히 노인분들이 사용하기엔 적합할 것으로 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03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신경망을 통한 학습 모델 현재 진행중</a:t>
            </a:r>
            <a:r>
              <a:rPr lang="en-US" altLang="ko-KR" dirty="0"/>
              <a:t>. </a:t>
            </a:r>
            <a:r>
              <a:rPr lang="ko-KR" altLang="en-US" dirty="0"/>
              <a:t>진행 중에 지속적으로 필요한 문제가 나오고 있는데</a:t>
            </a:r>
            <a:r>
              <a:rPr lang="en-US" altLang="ko-KR" dirty="0"/>
              <a:t>, </a:t>
            </a:r>
            <a:r>
              <a:rPr lang="ko-KR" altLang="en-US" dirty="0"/>
              <a:t>위 사진과 같이 배터리 충전 방식이 노인들에게 좀 더 편리할 수 있는 방안</a:t>
            </a:r>
            <a:r>
              <a:rPr lang="en-US" altLang="ko-KR" dirty="0"/>
              <a:t>, </a:t>
            </a:r>
            <a:r>
              <a:rPr lang="ko-KR" altLang="en-US" dirty="0"/>
              <a:t>바퀴에 홀센서를 쓰기 위해 자석을 </a:t>
            </a:r>
            <a:r>
              <a:rPr lang="ko-KR" altLang="en-US" dirty="0" err="1"/>
              <a:t>박아놨는데</a:t>
            </a:r>
            <a:r>
              <a:rPr lang="en-US" altLang="ko-KR" dirty="0"/>
              <a:t>, </a:t>
            </a:r>
            <a:r>
              <a:rPr lang="ko-KR" altLang="en-US" dirty="0"/>
              <a:t>여기서 자석 유무 사이클로 속도를 측정하기 때문에 앞뒤로 살짝만 움직였을 때 생길 수 있는 문제점 등을 인지하고 해결방안을 찾아보고 있는 중임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9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보행기 구조 설명</a:t>
            </a:r>
            <a:endParaRPr lang="en-US" altLang="ko-KR" dirty="0"/>
          </a:p>
          <a:p>
            <a:r>
              <a:rPr lang="ko-KR" altLang="en-US" dirty="0"/>
              <a:t>보행기의 의자부분에도 수납공간이 있는데</a:t>
            </a:r>
            <a:r>
              <a:rPr lang="en-US" altLang="ko-KR" dirty="0"/>
              <a:t>, </a:t>
            </a:r>
            <a:r>
              <a:rPr lang="ko-KR" altLang="en-US" dirty="0"/>
              <a:t>그 외에 뒤에 손잡이 아래쪽에도 작은 수납공간이 있음을 강조하여 그 안에 배터리 및 보드 수납예정</a:t>
            </a:r>
            <a:endParaRPr lang="en-US" altLang="ko-KR" dirty="0"/>
          </a:p>
          <a:p>
            <a:r>
              <a:rPr lang="ko-KR" altLang="en-US" dirty="0"/>
              <a:t>뒷바퀴를 사진과 같이 큰 바퀴로 바꿔 울퉁불퉁한 길도 좀 더 편하게 갈 수 있을 것 강조 </a:t>
            </a:r>
            <a:r>
              <a:rPr lang="en-US" altLang="ko-KR" dirty="0"/>
              <a:t>-&gt; </a:t>
            </a:r>
            <a:r>
              <a:rPr lang="ko-KR" altLang="en-US" dirty="0"/>
              <a:t>바퀴 변경 과정에서 기존 보행기 브레이크 부분도 불가피하게 같이 빠지게 될 것 같은데</a:t>
            </a:r>
            <a:r>
              <a:rPr lang="en-US" altLang="ko-KR" dirty="0"/>
              <a:t>, </a:t>
            </a:r>
            <a:r>
              <a:rPr lang="ko-KR" altLang="en-US" dirty="0"/>
              <a:t>어떠한 모션을 통해 브레이크를 구현할지 고민중 </a:t>
            </a:r>
            <a:r>
              <a:rPr lang="en-US" altLang="ko-KR" dirty="0"/>
              <a:t>-&gt; </a:t>
            </a:r>
            <a:r>
              <a:rPr lang="ko-KR" altLang="en-US" dirty="0"/>
              <a:t>손잡이 앞에 기존 브레이크를 살리는 방안으로 </a:t>
            </a:r>
            <a:r>
              <a:rPr lang="ko-KR" altLang="en-US" dirty="0" err="1"/>
              <a:t>검토중</a:t>
            </a:r>
            <a:r>
              <a:rPr lang="en-US" altLang="ko-KR" dirty="0"/>
              <a:t>(</a:t>
            </a:r>
            <a:r>
              <a:rPr lang="ko-KR" altLang="en-US" dirty="0"/>
              <a:t>기존 인터페이스 활용하여 노인들이 위급한 상황일때 조건 반사적으로 브레이크를 잡을 수 있게끔</a:t>
            </a:r>
            <a:r>
              <a:rPr lang="en-US" altLang="ko-KR" dirty="0"/>
              <a:t>). </a:t>
            </a:r>
            <a:r>
              <a:rPr lang="ko-KR" altLang="en-US" dirty="0"/>
              <a:t>압력센서 간단히 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6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부품 구매 사이트에서 퍼온 설계도</a:t>
            </a:r>
            <a:r>
              <a:rPr lang="en-US" altLang="ko-KR" dirty="0"/>
              <a:t>. </a:t>
            </a:r>
            <a:r>
              <a:rPr lang="ko-KR" altLang="en-US" dirty="0"/>
              <a:t>가운데 있는 컨트롤러를 통해 배터리</a:t>
            </a:r>
            <a:r>
              <a:rPr lang="en-US" altLang="ko-KR" dirty="0"/>
              <a:t>, </a:t>
            </a:r>
            <a:r>
              <a:rPr lang="ko-KR" altLang="en-US" dirty="0"/>
              <a:t>모터</a:t>
            </a:r>
            <a:r>
              <a:rPr lang="en-US" altLang="ko-KR" dirty="0"/>
              <a:t>, </a:t>
            </a:r>
            <a:r>
              <a:rPr lang="ko-KR" altLang="en-US" dirty="0"/>
              <a:t>배터리</a:t>
            </a:r>
            <a:r>
              <a:rPr lang="en-US" altLang="ko-KR" dirty="0"/>
              <a:t>, </a:t>
            </a:r>
            <a:r>
              <a:rPr lang="ko-KR" altLang="en-US" dirty="0"/>
              <a:t>휴즈</a:t>
            </a:r>
            <a:r>
              <a:rPr lang="en-US" altLang="ko-KR" dirty="0"/>
              <a:t>, </a:t>
            </a:r>
            <a:r>
              <a:rPr lang="ko-KR" altLang="en-US" dirty="0"/>
              <a:t>배터리 게이지 연결하여 사용할 것 얘기</a:t>
            </a:r>
            <a:r>
              <a:rPr lang="en-US" altLang="ko-KR" dirty="0"/>
              <a:t>. </a:t>
            </a:r>
            <a:r>
              <a:rPr lang="ko-KR" altLang="en-US" dirty="0"/>
              <a:t>모터 제어는 기존 엑셀 부에 보드를 연결하여 제어할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5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홀센서</a:t>
            </a:r>
            <a:r>
              <a:rPr lang="ko-KR" altLang="en-US" dirty="0"/>
              <a:t> 사용 예시</a:t>
            </a:r>
            <a:r>
              <a:rPr lang="en-US" altLang="ko-KR" dirty="0"/>
              <a:t>. </a:t>
            </a:r>
            <a:r>
              <a:rPr lang="ko-KR" altLang="en-US" dirty="0"/>
              <a:t>홀센서의 </a:t>
            </a:r>
            <a:r>
              <a:rPr lang="ko-KR" altLang="en-US" dirty="0" err="1"/>
              <a:t>출력값에서</a:t>
            </a:r>
            <a:r>
              <a:rPr lang="ko-KR" altLang="en-US" dirty="0"/>
              <a:t> </a:t>
            </a:r>
            <a:r>
              <a:rPr lang="ko-KR" altLang="en-US" dirty="0" err="1"/>
              <a:t>속도값으로</a:t>
            </a:r>
            <a:r>
              <a:rPr lang="ko-KR" altLang="en-US" dirty="0"/>
              <a:t> 변환해서 </a:t>
            </a:r>
            <a:r>
              <a:rPr lang="ko-KR" altLang="en-US" dirty="0" err="1"/>
              <a:t>뽑아오는게</a:t>
            </a:r>
            <a:r>
              <a:rPr lang="ko-KR" altLang="en-US" dirty="0"/>
              <a:t> 어느정도 과정이 </a:t>
            </a:r>
            <a:r>
              <a:rPr lang="ko-KR" altLang="en-US" dirty="0" err="1"/>
              <a:t>있다보니</a:t>
            </a:r>
            <a:r>
              <a:rPr lang="ko-KR" altLang="en-US" dirty="0"/>
              <a:t> 메인보드의 신경망과 동시 연산하기엔 복잡한 감이 있어 별도 보드 사용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9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별도 보드로 위 사진의 보드를 사용할 예정</a:t>
            </a:r>
            <a:r>
              <a:rPr lang="en-US" altLang="ko-KR" dirty="0"/>
              <a:t>. </a:t>
            </a:r>
            <a:r>
              <a:rPr lang="ko-KR" altLang="en-US" dirty="0"/>
              <a:t>원가 절감을 위해 싼 가격이면서</a:t>
            </a:r>
            <a:r>
              <a:rPr lang="en-US" altLang="ko-KR" dirty="0"/>
              <a:t>, </a:t>
            </a:r>
            <a:r>
              <a:rPr lang="ko-KR" altLang="en-US" dirty="0"/>
              <a:t>통신이 가능하면서</a:t>
            </a:r>
            <a:r>
              <a:rPr lang="en-US" altLang="ko-KR" dirty="0"/>
              <a:t> </a:t>
            </a:r>
            <a:r>
              <a:rPr lang="ko-KR" altLang="en-US" dirty="0"/>
              <a:t>적당한 </a:t>
            </a:r>
            <a:r>
              <a:rPr lang="en-US" altLang="ko-KR" dirty="0"/>
              <a:t>port</a:t>
            </a:r>
            <a:r>
              <a:rPr lang="ko-KR" altLang="en-US" dirty="0"/>
              <a:t>를 가진 보드를 찾아보았을 때 위 보드가 가장 적합하다고 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모터의 속도가 어느정도 되는지 확인해보려고 직접 배터리 연결하여 </a:t>
            </a:r>
            <a:r>
              <a:rPr lang="ko-KR" altLang="en-US" dirty="0" err="1"/>
              <a:t>시연해봄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원하는 </a:t>
            </a:r>
            <a:r>
              <a:rPr lang="ko-KR" altLang="en-US" dirty="0" err="1"/>
              <a:t>출력값은</a:t>
            </a:r>
            <a:r>
              <a:rPr lang="ko-KR" altLang="en-US" dirty="0"/>
              <a:t> 충분히 나오는 것 같고 압력센서가 도착했을 때 제어까지 해볼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46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초음파 센서 연결해봤을 때의 정확도 얘기</a:t>
            </a:r>
            <a:r>
              <a:rPr lang="en-US" altLang="ko-KR" dirty="0"/>
              <a:t>. </a:t>
            </a:r>
            <a:r>
              <a:rPr lang="ko-KR" altLang="en-US" dirty="0"/>
              <a:t>다만 종종 검출이 되지 않는 경우도 있어 초음파 센서를 여러 개 사용하여 겹치는 부분을 필터링 해 정확도를 높여볼 계획</a:t>
            </a:r>
            <a:endParaRPr lang="en-US" altLang="ko-KR" dirty="0"/>
          </a:p>
          <a:p>
            <a:r>
              <a:rPr lang="ko-KR" altLang="en-US" dirty="0" err="1"/>
              <a:t>라이다를</a:t>
            </a:r>
            <a:r>
              <a:rPr lang="ko-KR" altLang="en-US" dirty="0"/>
              <a:t> 사용하는 방법도 있겠지만</a:t>
            </a:r>
            <a:r>
              <a:rPr lang="en-US" altLang="ko-KR" dirty="0"/>
              <a:t>, </a:t>
            </a:r>
            <a:r>
              <a:rPr lang="ko-KR" altLang="en-US" dirty="0"/>
              <a:t>노인들을 타겟으로 한 제품이기 때문에 단가를 최대한 낮추는 방향성을 고려하는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99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창업지원단 교수님이 직접 노인 역할로 </a:t>
            </a:r>
            <a:r>
              <a:rPr lang="ko-KR" altLang="en-US" dirty="0" err="1"/>
              <a:t>시연해주시겠다고</a:t>
            </a:r>
            <a:r>
              <a:rPr lang="ko-KR" altLang="en-US" dirty="0"/>
              <a:t> </a:t>
            </a:r>
            <a:r>
              <a:rPr lang="ko-KR" altLang="en-US" dirty="0" err="1"/>
              <a:t>한거</a:t>
            </a:r>
            <a:r>
              <a:rPr lang="ko-KR" altLang="en-US" dirty="0"/>
              <a:t> 얘기</a:t>
            </a:r>
            <a:r>
              <a:rPr lang="en-US" altLang="ko-KR" dirty="0"/>
              <a:t>, </a:t>
            </a:r>
            <a:r>
              <a:rPr lang="ko-KR" altLang="en-US" dirty="0"/>
              <a:t>현재 창업지원단에서 지원금 </a:t>
            </a:r>
            <a:r>
              <a:rPr lang="en-US" altLang="ko-KR" dirty="0"/>
              <a:t>50</a:t>
            </a:r>
            <a:r>
              <a:rPr lang="ko-KR" altLang="en-US" dirty="0"/>
              <a:t>만원을 받은 상황이고</a:t>
            </a:r>
            <a:r>
              <a:rPr lang="en-US" altLang="ko-KR" dirty="0"/>
              <a:t>, </a:t>
            </a:r>
            <a:r>
              <a:rPr lang="ko-KR" altLang="en-US" dirty="0"/>
              <a:t>해당 지원금을 빠르게 소진하면 </a:t>
            </a:r>
            <a:r>
              <a:rPr lang="en-US" altLang="ko-KR" dirty="0"/>
              <a:t>11</a:t>
            </a:r>
            <a:r>
              <a:rPr lang="ko-KR" altLang="en-US" dirty="0"/>
              <a:t>월에 검토하여 추가 지원금 </a:t>
            </a:r>
            <a:r>
              <a:rPr lang="en-US" altLang="ko-KR" dirty="0"/>
              <a:t>50</a:t>
            </a:r>
            <a:r>
              <a:rPr lang="ko-KR" altLang="en-US" dirty="0"/>
              <a:t>만원을 더 주신다고 답변 받음 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01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우리 </a:t>
            </a:r>
            <a:r>
              <a:rPr lang="ko-KR" altLang="en-US" dirty="0" err="1"/>
              <a:t>아이디어랑</a:t>
            </a:r>
            <a:r>
              <a:rPr lang="ko-KR" altLang="en-US" dirty="0"/>
              <a:t> 비슷한 제품 찾아봤을 때</a:t>
            </a:r>
            <a:r>
              <a:rPr lang="en-US" altLang="ko-KR" dirty="0"/>
              <a:t>, </a:t>
            </a:r>
            <a:r>
              <a:rPr lang="ko-KR" altLang="en-US" dirty="0"/>
              <a:t>전동이 아니거나</a:t>
            </a:r>
            <a:r>
              <a:rPr lang="en-US" altLang="ko-KR" dirty="0"/>
              <a:t>, </a:t>
            </a:r>
            <a:r>
              <a:rPr lang="ko-KR" altLang="en-US" dirty="0"/>
              <a:t>가격이 매우 비싸거나</a:t>
            </a:r>
            <a:r>
              <a:rPr lang="en-US" altLang="ko-KR" dirty="0"/>
              <a:t>, </a:t>
            </a:r>
            <a:r>
              <a:rPr lang="ko-KR" altLang="en-US" dirty="0"/>
              <a:t>직접 밀어서 움직이는 방식의 보행기는 없는 것으로 조사됨</a:t>
            </a:r>
            <a:endParaRPr lang="en-US" altLang="ko-KR" dirty="0"/>
          </a:p>
          <a:p>
            <a:r>
              <a:rPr lang="ko-KR" altLang="en-US" dirty="0"/>
              <a:t>지금 제품의 금액을 </a:t>
            </a:r>
            <a:r>
              <a:rPr lang="en-US" altLang="ko-KR" dirty="0"/>
              <a:t>40</a:t>
            </a:r>
            <a:r>
              <a:rPr lang="ko-KR" altLang="en-US" dirty="0"/>
              <a:t>만원정도로 예상</a:t>
            </a:r>
            <a:r>
              <a:rPr lang="en-US" altLang="ko-KR" dirty="0"/>
              <a:t>. </a:t>
            </a:r>
            <a:r>
              <a:rPr lang="ko-KR" altLang="en-US" dirty="0"/>
              <a:t>시장의 전체적인 가격대를 확인했을 때</a:t>
            </a:r>
            <a:r>
              <a:rPr lang="en-US" altLang="ko-KR" dirty="0"/>
              <a:t>, </a:t>
            </a:r>
            <a:r>
              <a:rPr lang="ko-KR" altLang="en-US" dirty="0"/>
              <a:t>적정하다고 봄</a:t>
            </a:r>
            <a:r>
              <a:rPr lang="en-US" altLang="ko-KR" dirty="0"/>
              <a:t>. </a:t>
            </a:r>
            <a:r>
              <a:rPr lang="ko-KR" altLang="en-US" dirty="0"/>
              <a:t>실제로 대량생산이 가능하다면 가격의 추가적인 절감도 가능할 것</a:t>
            </a:r>
            <a:endParaRPr lang="en-US" altLang="ko-KR" dirty="0"/>
          </a:p>
          <a:p>
            <a:r>
              <a:rPr lang="ko-KR" altLang="en-US" dirty="0"/>
              <a:t>보행기 지원도 지원 사업의 금액 한도가 있기 때문에 매우 싼 가격으로만 노인들이 보행기를 구매하고 있는 실정이 아님을 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C4D5E-2D82-4790-997C-17476C1229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0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3B957-6ED6-9616-B16D-888F0C625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16522F-6691-2A24-5E14-DF8BB8FD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43780-D00E-8F42-BDA7-9F3FCB4D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C10D6-6A02-A55F-8658-97A763C5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FB155-552D-727A-1B7C-07286673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37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33C65-649C-CEC9-1ADB-68F32476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306894-4060-1BE2-36DE-570B6ACCD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1471C-5FF8-AE66-1028-869E97B3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1B638-5A58-51C9-C993-4D43717D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FDDC2-FA8B-24AA-EE30-89C1099F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4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284B6B-FA6B-7761-A129-52B4B9B2C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9FF6C9-0A67-D800-96AA-8CC6F6924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40283-4098-90DF-125F-8DE9C094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74D8B-334F-B74A-C28D-0E5B0C9C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8E361-A790-4A30-101C-2775D332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55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B9F1F-FD9B-FA6E-A93F-19C03AF8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CD388-BF5F-196F-893F-40D9921E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424A0-5BD6-7DC9-4C34-A4872B06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9B6EA-D3DE-D6B4-6517-A216C98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015C2-ED2F-1331-0059-467F1A8D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DD19D-2BD4-B692-EC9C-4E668828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11013-E543-C89B-2C4A-2D001A45C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7B309-46C5-ED8E-ADD4-FBB1C9C4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552C5-29D4-4DF5-8705-87774E01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7DE63-BABB-2013-F5FC-97E03E51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9E6E5-DCAF-1E03-4C49-FDD2234A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534C5-A74A-6534-4042-B2AE87AF4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2B86C8-6E37-4B81-40E8-CA9AE4F94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3737F1-A2F6-1D8E-471D-BB8D3560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BB9B14-9579-101D-73CA-87EAF7FB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371CF3-C8DF-84BB-D1B2-B414569C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2BE7F-9280-2FCE-5290-4C561D1B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16F51-E036-29AE-7A19-4BCA6F58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55BF02-DAC5-2AB3-A80A-5184D3110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BF55D7-00D8-20B9-84CC-C78BB0CCA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262F40-A170-A476-2692-8E492F6E1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1495A6-B32F-8BD1-8F0B-AD36DA86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38D8BA-F8D8-A64A-49D7-6F3CDCF6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2D291-2C4E-C957-B2A2-618240B8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7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86E61-889E-B2A5-36DA-293C5B7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5FEFF1-8B24-A3D5-A3D9-FF1F8FDF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3C0A0F-BD1F-8A22-D9C4-EA02854A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24D2DA-382F-9D64-178C-E859DF3F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1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6CA5BA-E824-5D68-03A2-4ECBC56E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CFB2E0-32D7-8618-623E-0A3583BB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E2AA2-651C-B84E-E07B-C0682EF1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6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30832-F044-15DF-64AE-79881177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46C4A-DB5C-C9B1-4AAC-0B3EF3ABB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44BA30-62C7-8426-9807-7654BD31D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4E30EE-A618-7D46-82C0-6FA75BFE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EEEEF8-0E8A-C034-17F0-AA7ECE22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4D6EE6-3F44-8DBE-F49D-FFF92840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84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CDFB6-20E1-3D1A-6FBD-8FEC665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EDF4A4-ED20-A7B2-2C94-B2D881194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3FC23A-43EF-8D11-AE56-451C49D45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5266D9-39D0-9AC8-DEE6-C76E4CF2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2470F-3886-8FE4-31CC-F48F9600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8E39F-DFCF-BB10-7340-5AC721C7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49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DC6448-0B32-1337-891B-4FAE3A7D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F28AD-B54B-6A46-0703-EFC171D1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67F78C-2AA7-93D2-0783-9372D1054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05B9-EFFA-4151-8529-8BFB98CF995B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DFA63F-C1AA-23F9-1CC5-79971860D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E51C56-9DE7-6A08-0E49-67C88A567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FAEB8-3B9C-4BCD-BD9F-6226DA209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FC5F96-BFBD-6371-A449-05FD4860E029}"/>
              </a:ext>
            </a:extLst>
          </p:cNvPr>
          <p:cNvSpPr>
            <a:spLocks noGrp="1"/>
          </p:cNvSpPr>
          <p:nvPr/>
        </p:nvSpPr>
        <p:spPr>
          <a:xfrm>
            <a:off x="1524000" y="119502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A#</a:t>
            </a:r>
            <a:endParaRPr kumimoji="1"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1F28510-E6F3-D3B3-0E18-674372021333}"/>
              </a:ext>
            </a:extLst>
          </p:cNvPr>
          <p:cNvSpPr>
            <a:spLocks noGrp="1"/>
          </p:cNvSpPr>
          <p:nvPr/>
        </p:nvSpPr>
        <p:spPr>
          <a:xfrm>
            <a:off x="1524000" y="400721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2024.10.24 week08</a:t>
            </a:r>
          </a:p>
        </p:txBody>
      </p:sp>
    </p:spTree>
    <p:extLst>
      <p:ext uri="{BB962C8B-B14F-4D97-AF65-F5344CB8AC3E}">
        <p14:creationId xmlns:p14="http://schemas.microsoft.com/office/powerpoint/2010/main" val="164017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5378-E298-7E97-B607-0E689029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409912-1AF0-DF07-ACFC-571414426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3" y="409153"/>
            <a:ext cx="5372032" cy="6039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9EFDD3-080C-E627-FF04-CEF51464F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586" y="183039"/>
            <a:ext cx="5737861" cy="64919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6CAC57-0DEC-A323-C1B9-36E96256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06" y="1463804"/>
            <a:ext cx="8291159" cy="357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3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E2AD0-E5D1-7E73-67B4-A2C1372E2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27C31-66A6-F276-5458-990D52C5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계획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CC0082-A6DE-01B3-52C2-26A58B17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614" y="2307274"/>
            <a:ext cx="4932680" cy="36995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53EA68-6AA6-3C3A-2013-9C77AC528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0129" y="1690687"/>
            <a:ext cx="4932681" cy="49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5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F8887B-CF13-05EF-85F2-787013E17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59" y="66039"/>
            <a:ext cx="5044441" cy="672592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956390-DCBA-D819-79CE-8C016C50F44B}"/>
              </a:ext>
            </a:extLst>
          </p:cNvPr>
          <p:cNvGrpSpPr/>
          <p:nvPr/>
        </p:nvGrpSpPr>
        <p:grpSpPr>
          <a:xfrm>
            <a:off x="4640850" y="1752600"/>
            <a:ext cx="2453911" cy="1299210"/>
            <a:chOff x="4640850" y="1752600"/>
            <a:chExt cx="2453911" cy="12992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0B59676-8297-FE6F-5289-D03A41EB0E72}"/>
                </a:ext>
              </a:extLst>
            </p:cNvPr>
            <p:cNvSpPr/>
            <p:nvPr/>
          </p:nvSpPr>
          <p:spPr>
            <a:xfrm>
              <a:off x="4640850" y="2137410"/>
              <a:ext cx="651510" cy="9144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250170-F4AA-99F5-93F0-69FEC9100D06}"/>
                </a:ext>
              </a:extLst>
            </p:cNvPr>
            <p:cNvSpPr/>
            <p:nvPr/>
          </p:nvSpPr>
          <p:spPr>
            <a:xfrm>
              <a:off x="6443251" y="1752600"/>
              <a:ext cx="651510" cy="9144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Picture 0">
            <a:extLst>
              <a:ext uri="{FF2B5EF4-FFF2-40B4-BE49-F238E27FC236}">
                <a16:creationId xmlns:a16="http://schemas.microsoft.com/office/drawing/2014/main" id="{BDB66375-DD50-FD55-154B-A0C59D80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50" y="248919"/>
            <a:ext cx="2578609" cy="2578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347FCF46-A4D8-004B-CD9E-87940410E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39" y="4006934"/>
            <a:ext cx="2578880" cy="2578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DBFCC44-0777-0F7F-5C09-9945DFCF7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1917699"/>
            <a:ext cx="2578880" cy="25788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2384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5BF6D-626D-20ED-4A79-77271448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035DBC-4BB0-00A3-6E66-92DB935C9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57" y="3703323"/>
            <a:ext cx="4099560" cy="30746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484A9-2D01-4675-DA31-F6108C670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1996" y="-176530"/>
            <a:ext cx="3408684" cy="4099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1AA64E-AAD0-2390-D2F9-31411BF6C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7040" y="983931"/>
            <a:ext cx="6520181" cy="48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8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D9EB-2E27-96C2-6C59-7DB529B13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7A553D-7797-93EB-22C1-C2F7E50C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63" y="0"/>
            <a:ext cx="6873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1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EDDD2-40E7-2A0D-AA26-9F28F536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A75CC2-0456-BF87-E189-B978234BD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97997"/>
            <a:ext cx="2857500" cy="6662004"/>
          </a:xfrm>
          <a:prstGeom prst="rect">
            <a:avLst/>
          </a:prstGeom>
        </p:spPr>
      </p:pic>
      <p:pic>
        <p:nvPicPr>
          <p:cNvPr id="5" name="hall2">
            <a:hlinkClick r:id="" action="ppaction://media"/>
            <a:extLst>
              <a:ext uri="{FF2B5EF4-FFF2-40B4-BE49-F238E27FC236}">
                <a16:creationId xmlns:a16="http://schemas.microsoft.com/office/drawing/2014/main" id="{9E89E774-196E-02BB-2AB3-D27AE9D7D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78568" y="0"/>
            <a:ext cx="5679179" cy="3565464"/>
          </a:xfrm>
          <a:prstGeom prst="rect">
            <a:avLst/>
          </a:prstGeom>
        </p:spPr>
      </p:pic>
      <p:pic>
        <p:nvPicPr>
          <p:cNvPr id="2" name="KakaoTalk_20241020_001830416">
            <a:hlinkClick r:id="" action="ppaction://media"/>
            <a:extLst>
              <a:ext uri="{FF2B5EF4-FFF2-40B4-BE49-F238E27FC236}">
                <a16:creationId xmlns:a16="http://schemas.microsoft.com/office/drawing/2014/main" id="{569103D7-898E-4614-E443-90B277933F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78569" y="3663461"/>
            <a:ext cx="5679180" cy="31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3032E7B-3FAB-AFBD-6F8C-89525765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20" y="112141"/>
            <a:ext cx="8849960" cy="36390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269FDD-5BB9-D5A2-8D59-7A9E05CFF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309" y="3894643"/>
            <a:ext cx="918338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5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93725-CC03-C829-CA01-058820A5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1">
            <a:hlinkClick r:id="" action="ppaction://media"/>
            <a:extLst>
              <a:ext uri="{FF2B5EF4-FFF2-40B4-BE49-F238E27FC236}">
                <a16:creationId xmlns:a16="http://schemas.microsoft.com/office/drawing/2014/main" id="{1BEAD8F1-3EFB-5AE0-1828-875714A68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4570" y="125729"/>
            <a:ext cx="7372350" cy="6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47207-5165-E2B8-5B3A-843389C5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6F90FB-6DEA-B838-22C5-1EE2B4B55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792" y="938684"/>
            <a:ext cx="6137910" cy="46034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A120C8-4A72-E46D-16E4-3600A70FA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05951" y="938686"/>
            <a:ext cx="6137913" cy="46034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77A84C-FB04-1D07-E174-AFDD72438298}"/>
              </a:ext>
            </a:extLst>
          </p:cNvPr>
          <p:cNvSpPr/>
          <p:nvPr/>
        </p:nvSpPr>
        <p:spPr>
          <a:xfrm rot="21211388">
            <a:off x="7117119" y="1513325"/>
            <a:ext cx="1379141" cy="2848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18F1EA1-ED75-1DF3-6672-382B4C9F744C}"/>
              </a:ext>
            </a:extLst>
          </p:cNvPr>
          <p:cNvCxnSpPr>
            <a:cxnSpLocks/>
          </p:cNvCxnSpPr>
          <p:nvPr/>
        </p:nvCxnSpPr>
        <p:spPr>
          <a:xfrm flipV="1">
            <a:off x="571500" y="4903470"/>
            <a:ext cx="1508760" cy="5029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454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68F9C-4378-5BDD-913A-E0DE18A05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0D85EE-78E5-9C02-8013-03E358D8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창업지원단 교수님 면담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ED5A5-4343-59F2-C7B8-30A046549EC2}"/>
              </a:ext>
            </a:extLst>
          </p:cNvPr>
          <p:cNvSpPr txBox="1"/>
          <p:nvPr/>
        </p:nvSpPr>
        <p:spPr>
          <a:xfrm>
            <a:off x="838200" y="1887978"/>
            <a:ext cx="10603230" cy="380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창업 팀 중에서도 비슷한 아이템이 있는데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해당 아이템의 경우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비싼 전동 휠체어의 가격을 절감하고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적은 거리의 경우 스스로 이동이 가능하다고 함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해당 창업 팀이 예비 창업 패키지에 통과했기 때문에 우리 팀 또한 가능할 것 같다고 하심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 지원 사업에 통과되고 있는 경향이 아이템 뿐만 아니라 사회 전반으로 도움이 되는 아이템이기 때문에 해당 부분도 우리 팀의 경우 매우 부합하고 있으므로 긍정적인 방향으로 보고 계심</a:t>
            </a:r>
            <a:endParaRPr lang="en-US" altLang="ko-KR" sz="2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592C13-066C-399B-0B0C-28089FA40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19" y="633047"/>
            <a:ext cx="5584725" cy="50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508</Words>
  <Application>Microsoft Office PowerPoint</Application>
  <PresentationFormat>와이드스크린</PresentationFormat>
  <Paragraphs>33</Paragraphs>
  <Slides>11</Slides>
  <Notes>10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창업지원단 교수님 면담</vt:lpstr>
      <vt:lpstr>PowerPoint 프레젠테이션</vt:lpstr>
      <vt:lpstr>추가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JUNBEOM KIM</dc:creator>
  <cp:lastModifiedBy>JUNBEOM KIM</cp:lastModifiedBy>
  <cp:revision>8</cp:revision>
  <dcterms:created xsi:type="dcterms:W3CDTF">2024-10-19T13:32:54Z</dcterms:created>
  <dcterms:modified xsi:type="dcterms:W3CDTF">2024-10-23T01:49:39Z</dcterms:modified>
</cp:coreProperties>
</file>